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3587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delle note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&lt;intestazione&gt;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&lt;data/ora&gt;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&lt;piè di pagina&gt;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06538F6-1831-42E7-A4D1-6EE8CBFDF640}" type="slidenum">
              <a:rPr b="0" lang="it-IT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685800" y="4343400"/>
            <a:ext cx="5483880" cy="41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3602520" y="1604520"/>
            <a:ext cx="4987080" cy="397728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3602520" y="1604520"/>
            <a:ext cx="49870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3602520" y="1604520"/>
            <a:ext cx="4987080" cy="3977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3602520" y="1604520"/>
            <a:ext cx="49870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 titolo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della struttura</a:t>
            </a:r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Terzo livello struttura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4038480" y="6356520"/>
            <a:ext cx="41122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it-I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 titolo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della struttura</a:t>
            </a:r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Terzo livello struttura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eca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2401920" y="2790720"/>
            <a:ext cx="725724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 DEGLI STUDI DI UDINE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Futura Std Book"/>
                <a:ea typeface="Droid Sans Fallback"/>
              </a:rPr>
              <a:t> 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Dipartimento POLITECNICO DI INGEGNERIA E ARCHITETTURA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Corso di laurea triennale in Ingegneria  Elettronica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533680" y="4457880"/>
            <a:ext cx="725544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TESI DI LAUREA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LORA E INTERNET OF THINGS: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EVERYWARE SOFTWARE COME CASO DI STUDIO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210960" y="5846760"/>
            <a:ext cx="50443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Relatore: Prof.  Antonio Abramo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Laureando: Tolotto Enrico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4"/>
          <p:cNvSpPr/>
          <p:nvPr/>
        </p:nvSpPr>
        <p:spPr>
          <a:xfrm>
            <a:off x="9867960" y="6122880"/>
            <a:ext cx="20930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A.A 2016 - 2017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5"/>
          <p:cNvSpPr/>
          <p:nvPr/>
        </p:nvSpPr>
        <p:spPr>
          <a:xfrm>
            <a:off x="5551560" y="2212920"/>
            <a:ext cx="405360" cy="405360"/>
          </a:xfrm>
          <a:prstGeom prst="rect">
            <a:avLst/>
          </a:prstGeom>
          <a:solidFill>
            <a:srgbClr val="563a0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6"/>
          <p:cNvSpPr/>
          <p:nvPr/>
        </p:nvSpPr>
        <p:spPr>
          <a:xfrm>
            <a:off x="5959440" y="2212920"/>
            <a:ext cx="403920" cy="405360"/>
          </a:xfrm>
          <a:prstGeom prst="rect">
            <a:avLst/>
          </a:prstGeom>
          <a:solidFill>
            <a:srgbClr val="f580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7"/>
          <p:cNvSpPr/>
          <p:nvPr/>
        </p:nvSpPr>
        <p:spPr>
          <a:xfrm>
            <a:off x="6365880" y="2212920"/>
            <a:ext cx="405360" cy="405360"/>
          </a:xfrm>
          <a:prstGeom prst="rect">
            <a:avLst/>
          </a:prstGeom>
          <a:solidFill>
            <a:srgbClr val="5e92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" name="Picture 8" descr=""/>
          <p:cNvPicPr/>
          <p:nvPr/>
        </p:nvPicPr>
        <p:blipFill>
          <a:blip r:embed="rId1"/>
          <a:stretch/>
        </p:blipFill>
        <p:spPr>
          <a:xfrm>
            <a:off x="5257800" y="368280"/>
            <a:ext cx="1672200" cy="167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201600" y="206280"/>
            <a:ext cx="1092096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Microservices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"/>
          <p:cNvSpPr/>
          <p:nvPr/>
        </p:nvSpPr>
        <p:spPr>
          <a:xfrm>
            <a:off x="1243080" y="6392880"/>
            <a:ext cx="2714040" cy="4640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3832200" y="6391440"/>
            <a:ext cx="835740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5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09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33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pic>
        <p:nvPicPr>
          <p:cNvPr id="195" name="Elemento grafico 2" descr=""/>
          <p:cNvPicPr/>
          <p:nvPr/>
        </p:nvPicPr>
        <p:blipFill>
          <a:blip r:embed="rId2"/>
          <a:stretch/>
        </p:blipFill>
        <p:spPr>
          <a:xfrm>
            <a:off x="786960" y="806040"/>
            <a:ext cx="10335600" cy="555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0" dur="indefinite" restart="never" nodeType="tmRoot">
          <p:childTnLst>
            <p:seq>
              <p:cTn id="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1243080" y="6391440"/>
            <a:ext cx="2713680" cy="46548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3832200" y="6391440"/>
            <a:ext cx="835740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201" name="CustomShape 5"/>
          <p:cNvSpPr/>
          <p:nvPr/>
        </p:nvSpPr>
        <p:spPr>
          <a:xfrm>
            <a:off x="201600" y="20628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ESF: Everyware Software Framework 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Elemento grafico 2" descr=""/>
          <p:cNvPicPr/>
          <p:nvPr/>
        </p:nvPicPr>
        <p:blipFill>
          <a:blip r:embed="rId2"/>
          <a:stretch/>
        </p:blipFill>
        <p:spPr>
          <a:xfrm>
            <a:off x="2160000" y="797040"/>
            <a:ext cx="8061840" cy="546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2"/>
          <p:cNvSpPr/>
          <p:nvPr/>
        </p:nvSpPr>
        <p:spPr>
          <a:xfrm>
            <a:off x="1244520" y="6392520"/>
            <a:ext cx="2714400" cy="465120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3816000" y="6392520"/>
            <a:ext cx="842256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11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208" name="CustomShape 5"/>
          <p:cNvSpPr/>
          <p:nvPr/>
        </p:nvSpPr>
        <p:spPr>
          <a:xfrm>
            <a:off x="192240" y="38592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Architettura del software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3876120" y="936000"/>
            <a:ext cx="4691880" cy="518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4" dur="indefinite" restart="never" nodeType="tmRoot">
          <p:childTnLst>
            <p:seq>
              <p:cTn id="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solidFill>
              <a:srgbClr val="51250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1244520" y="6391440"/>
            <a:ext cx="2714040" cy="464040"/>
          </a:xfrm>
          <a:prstGeom prst="rect">
            <a:avLst/>
          </a:prstGeom>
          <a:solidFill>
            <a:srgbClr val="ed7d31"/>
          </a:solidFill>
          <a:ln w="9360">
            <a:solidFill>
              <a:srgbClr val="ed7d3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832200" y="6391440"/>
            <a:ext cx="835740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12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215" name="CustomShape 5"/>
          <p:cNvSpPr/>
          <p:nvPr/>
        </p:nvSpPr>
        <p:spPr>
          <a:xfrm>
            <a:off x="192240" y="38592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Architettura del software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7044480" y="1733040"/>
            <a:ext cx="1418400" cy="92124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4680" rIns="49680" tIns="94680" bIns="94680" anchor="ctr"/>
          <a:p>
            <a:pPr algn="ctr">
              <a:lnSpc>
                <a:spcPct val="90000"/>
              </a:lnSpc>
              <a:spcAft>
                <a:spcPts val="456"/>
              </a:spcAft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Fermo l’applicativo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6229080" y="2194920"/>
            <a:ext cx="3049200" cy="3049200"/>
          </a:xfrm>
          <a:custGeom>
            <a:avLst/>
            <a:gdLst/>
            <a:ahLst/>
            <a:rect l="l" t="t" r="r" b="b"/>
            <a:pathLst>
              <a:path w="2432398" h="1525812">
                <a:moveTo>
                  <a:pt x="2432398" y="298535"/>
                </a:moveTo>
              </a:path>
            </a:pathLst>
          </a:custGeom>
          <a:noFill/>
          <a:ln w="38160">
            <a:solidFill>
              <a:srgbClr val="7698bb"/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218" name="CustomShape 8"/>
          <p:cNvSpPr/>
          <p:nvPr/>
        </p:nvSpPr>
        <p:spPr>
          <a:xfrm>
            <a:off x="8570160" y="3259080"/>
            <a:ext cx="1418400" cy="92124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4680" rIns="49680" tIns="94680" bIns="94680" anchor="ctr"/>
          <a:p>
            <a:pPr algn="ctr">
              <a:lnSpc>
                <a:spcPct val="90000"/>
              </a:lnSpc>
              <a:spcAft>
                <a:spcPts val="456"/>
              </a:spcAft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Salvo il nuovo file di configurazione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9"/>
          <p:cNvSpPr/>
          <p:nvPr/>
        </p:nvSpPr>
        <p:spPr>
          <a:xfrm>
            <a:off x="6229080" y="2194920"/>
            <a:ext cx="3049200" cy="3049200"/>
          </a:xfrm>
          <a:custGeom>
            <a:avLst/>
            <a:gdLst/>
            <a:ahLst/>
            <a:rect l="l" t="t" r="r" b="b"/>
            <a:pathLst>
              <a:path w="2893453" h="2202325">
                <a:moveTo>
                  <a:pt x="2893453" y="2202326"/>
                </a:moveTo>
              </a:path>
            </a:pathLst>
          </a:custGeom>
          <a:noFill/>
          <a:ln w="38160">
            <a:solidFill>
              <a:srgbClr val="7698bb"/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220" name="CustomShape 10"/>
          <p:cNvSpPr/>
          <p:nvPr/>
        </p:nvSpPr>
        <p:spPr>
          <a:xfrm>
            <a:off x="7044480" y="4784760"/>
            <a:ext cx="1418400" cy="92124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4680" rIns="49680" tIns="94680" bIns="94680" anchor="ctr"/>
          <a:p>
            <a:pPr algn="ctr">
              <a:lnSpc>
                <a:spcPct val="90000"/>
              </a:lnSpc>
              <a:spcAft>
                <a:spcPts val="456"/>
              </a:spcAft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Riavvio l’applicativo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11"/>
          <p:cNvSpPr/>
          <p:nvPr/>
        </p:nvSpPr>
        <p:spPr>
          <a:xfrm>
            <a:off x="6229080" y="2194920"/>
            <a:ext cx="3049200" cy="3049200"/>
          </a:xfrm>
          <a:custGeom>
            <a:avLst/>
            <a:gdLst/>
            <a:ahLst/>
            <a:rect l="l" t="t" r="r" b="b"/>
            <a:pathLst>
              <a:path w="1525813" h="2753091">
                <a:moveTo>
                  <a:pt x="619229" y="2753092"/>
                </a:moveTo>
              </a:path>
            </a:pathLst>
          </a:custGeom>
          <a:noFill/>
          <a:ln w="38160">
            <a:solidFill>
              <a:srgbClr val="7698bb"/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222" name="CustomShape 12"/>
          <p:cNvSpPr/>
          <p:nvPr/>
        </p:nvSpPr>
        <p:spPr>
          <a:xfrm>
            <a:off x="5518800" y="3259080"/>
            <a:ext cx="1418400" cy="921240"/>
          </a:xfrm>
          <a:prstGeom prst="roundRect">
            <a:avLst>
              <a:gd name="adj" fmla="val 16667"/>
            </a:avLst>
          </a:prstGeom>
          <a:solidFill>
            <a:srgbClr val="ed7d31"/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94680" rIns="49680" tIns="94680" bIns="94680" anchor="ctr"/>
          <a:p>
            <a:pPr algn="ctr">
              <a:lnSpc>
                <a:spcPct val="90000"/>
              </a:lnSpc>
              <a:spcAft>
                <a:spcPts val="456"/>
              </a:spcAft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Aspetto un cambio di configurazione da parte del utente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13"/>
          <p:cNvSpPr/>
          <p:nvPr/>
        </p:nvSpPr>
        <p:spPr>
          <a:xfrm>
            <a:off x="6229080" y="2194920"/>
            <a:ext cx="3049200" cy="3049200"/>
          </a:xfrm>
          <a:custGeom>
            <a:avLst/>
            <a:gdLst/>
            <a:ahLst/>
            <a:rect l="l" t="t" r="r" b="b"/>
            <a:pathLst>
              <a:path w="1525813" h="1525812">
                <a:moveTo>
                  <a:pt x="158174" y="849300"/>
                </a:moveTo>
              </a:path>
            </a:pathLst>
          </a:custGeom>
          <a:noFill/>
          <a:ln w="38160">
            <a:solidFill>
              <a:srgbClr val="7698bb"/>
            </a:solidFill>
            <a:round/>
            <a:tailEnd len="med" type="arrow" w="med"/>
          </a:ln>
        </p:spPr>
        <p:style>
          <a:lnRef idx="1"/>
          <a:fillRef idx="0"/>
          <a:effectRef idx="0"/>
          <a:fontRef idx="minor"/>
        </p:style>
      </p:sp>
      <p:sp>
        <p:nvSpPr>
          <p:cNvPr id="224" name="CustomShape 14"/>
          <p:cNvSpPr/>
          <p:nvPr/>
        </p:nvSpPr>
        <p:spPr>
          <a:xfrm>
            <a:off x="2482920" y="1458000"/>
            <a:ext cx="1409760" cy="915120"/>
          </a:xfrm>
          <a:prstGeom prst="roundRect">
            <a:avLst>
              <a:gd name="adj" fmla="val 16667"/>
            </a:avLst>
          </a:prstGeom>
          <a:solidFill>
            <a:srgbClr val="7698bb"/>
          </a:solidFill>
          <a:ln w="936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15"/>
          <p:cNvSpPr/>
          <p:nvPr/>
        </p:nvSpPr>
        <p:spPr>
          <a:xfrm>
            <a:off x="2882520" y="1730880"/>
            <a:ext cx="73224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Avvio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16"/>
          <p:cNvSpPr/>
          <p:nvPr/>
        </p:nvSpPr>
        <p:spPr>
          <a:xfrm>
            <a:off x="2088000" y="3520080"/>
            <a:ext cx="2111040" cy="653760"/>
          </a:xfrm>
          <a:prstGeom prst="roundRect">
            <a:avLst>
              <a:gd name="adj" fmla="val 16667"/>
            </a:avLst>
          </a:prstGeom>
          <a:solidFill>
            <a:srgbClr val="7698bb"/>
          </a:solidFill>
          <a:ln w="936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Leggo la configurazione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Salvata all’interno di ESF 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17"/>
          <p:cNvSpPr/>
          <p:nvPr/>
        </p:nvSpPr>
        <p:spPr>
          <a:xfrm rot="7001400">
            <a:off x="8338680" y="4492440"/>
            <a:ext cx="1653480" cy="825480"/>
          </a:xfrm>
          <a:custGeom>
            <a:avLst/>
            <a:gdLst/>
            <a:ahLst/>
            <a:rect l="l" t="t" r="r" b="b"/>
            <a:pathLst>
              <a:path w="4249" h="1492">
                <a:moveTo>
                  <a:pt x="3184" y="1060"/>
                </a:moveTo>
                <a:lnTo>
                  <a:pt x="3146" y="1004"/>
                </a:lnTo>
                <a:lnTo>
                  <a:pt x="3104" y="951"/>
                </a:lnTo>
                <a:lnTo>
                  <a:pt x="3058" y="898"/>
                </a:lnTo>
                <a:lnTo>
                  <a:pt x="3006" y="847"/>
                </a:lnTo>
                <a:lnTo>
                  <a:pt x="2951" y="797"/>
                </a:lnTo>
                <a:lnTo>
                  <a:pt x="2891" y="750"/>
                </a:lnTo>
                <a:lnTo>
                  <a:pt x="2828" y="704"/>
                </a:lnTo>
                <a:lnTo>
                  <a:pt x="2760" y="660"/>
                </a:lnTo>
                <a:lnTo>
                  <a:pt x="2690" y="619"/>
                </a:lnTo>
                <a:lnTo>
                  <a:pt x="2615" y="580"/>
                </a:lnTo>
                <a:lnTo>
                  <a:pt x="2536" y="543"/>
                </a:lnTo>
                <a:lnTo>
                  <a:pt x="2455" y="507"/>
                </a:lnTo>
                <a:lnTo>
                  <a:pt x="2371" y="474"/>
                </a:lnTo>
                <a:lnTo>
                  <a:pt x="2284" y="446"/>
                </a:lnTo>
                <a:lnTo>
                  <a:pt x="2196" y="418"/>
                </a:lnTo>
                <a:lnTo>
                  <a:pt x="2103" y="394"/>
                </a:lnTo>
                <a:lnTo>
                  <a:pt x="2010" y="372"/>
                </a:lnTo>
                <a:lnTo>
                  <a:pt x="1915" y="353"/>
                </a:lnTo>
                <a:lnTo>
                  <a:pt x="1818" y="337"/>
                </a:lnTo>
                <a:lnTo>
                  <a:pt x="1720" y="324"/>
                </a:lnTo>
                <a:lnTo>
                  <a:pt x="1621" y="314"/>
                </a:lnTo>
                <a:lnTo>
                  <a:pt x="1521" y="307"/>
                </a:lnTo>
                <a:lnTo>
                  <a:pt x="1421" y="303"/>
                </a:lnTo>
                <a:lnTo>
                  <a:pt x="1320" y="302"/>
                </a:lnTo>
                <a:lnTo>
                  <a:pt x="1220" y="304"/>
                </a:lnTo>
                <a:lnTo>
                  <a:pt x="1120" y="309"/>
                </a:lnTo>
                <a:lnTo>
                  <a:pt x="1020" y="317"/>
                </a:lnTo>
                <a:lnTo>
                  <a:pt x="922" y="328"/>
                </a:lnTo>
                <a:lnTo>
                  <a:pt x="824" y="343"/>
                </a:lnTo>
                <a:lnTo>
                  <a:pt x="728" y="358"/>
                </a:lnTo>
                <a:lnTo>
                  <a:pt x="633" y="378"/>
                </a:lnTo>
                <a:lnTo>
                  <a:pt x="540" y="400"/>
                </a:lnTo>
                <a:lnTo>
                  <a:pt x="450" y="425"/>
                </a:lnTo>
                <a:lnTo>
                  <a:pt x="360" y="453"/>
                </a:lnTo>
                <a:lnTo>
                  <a:pt x="275" y="484"/>
                </a:lnTo>
                <a:lnTo>
                  <a:pt x="0" y="229"/>
                </a:lnTo>
                <a:lnTo>
                  <a:pt x="109" y="191"/>
                </a:lnTo>
                <a:lnTo>
                  <a:pt x="219" y="156"/>
                </a:lnTo>
                <a:lnTo>
                  <a:pt x="335" y="124"/>
                </a:lnTo>
                <a:lnTo>
                  <a:pt x="451" y="96"/>
                </a:lnTo>
                <a:lnTo>
                  <a:pt x="570" y="72"/>
                </a:lnTo>
                <a:lnTo>
                  <a:pt x="691" y="51"/>
                </a:lnTo>
                <a:lnTo>
                  <a:pt x="814" y="33"/>
                </a:lnTo>
                <a:lnTo>
                  <a:pt x="939" y="20"/>
                </a:lnTo>
                <a:lnTo>
                  <a:pt x="1064" y="9"/>
                </a:lnTo>
                <a:lnTo>
                  <a:pt x="1190" y="2"/>
                </a:lnTo>
                <a:lnTo>
                  <a:pt x="1317" y="0"/>
                </a:lnTo>
                <a:lnTo>
                  <a:pt x="1443" y="1"/>
                </a:lnTo>
                <a:lnTo>
                  <a:pt x="1569" y="7"/>
                </a:lnTo>
                <a:lnTo>
                  <a:pt x="1695" y="16"/>
                </a:lnTo>
                <a:lnTo>
                  <a:pt x="1820" y="28"/>
                </a:lnTo>
                <a:lnTo>
                  <a:pt x="1943" y="45"/>
                </a:lnTo>
                <a:lnTo>
                  <a:pt x="2065" y="64"/>
                </a:lnTo>
                <a:lnTo>
                  <a:pt x="2185" y="88"/>
                </a:lnTo>
                <a:lnTo>
                  <a:pt x="2303" y="116"/>
                </a:lnTo>
                <a:lnTo>
                  <a:pt x="2418" y="147"/>
                </a:lnTo>
                <a:lnTo>
                  <a:pt x="2530" y="181"/>
                </a:lnTo>
                <a:lnTo>
                  <a:pt x="2640" y="217"/>
                </a:lnTo>
                <a:lnTo>
                  <a:pt x="2745" y="259"/>
                </a:lnTo>
                <a:lnTo>
                  <a:pt x="2848" y="303"/>
                </a:lnTo>
                <a:lnTo>
                  <a:pt x="2946" y="350"/>
                </a:lnTo>
                <a:lnTo>
                  <a:pt x="3040" y="399"/>
                </a:lnTo>
                <a:lnTo>
                  <a:pt x="3130" y="451"/>
                </a:lnTo>
                <a:lnTo>
                  <a:pt x="3215" y="506"/>
                </a:lnTo>
                <a:lnTo>
                  <a:pt x="3296" y="565"/>
                </a:lnTo>
                <a:lnTo>
                  <a:pt x="3371" y="625"/>
                </a:lnTo>
                <a:lnTo>
                  <a:pt x="3440" y="686"/>
                </a:lnTo>
                <a:lnTo>
                  <a:pt x="3505" y="750"/>
                </a:lnTo>
                <a:lnTo>
                  <a:pt x="3564" y="816"/>
                </a:lnTo>
                <a:lnTo>
                  <a:pt x="3616" y="884"/>
                </a:lnTo>
                <a:lnTo>
                  <a:pt x="3664" y="953"/>
                </a:lnTo>
                <a:lnTo>
                  <a:pt x="4248" y="825"/>
                </a:lnTo>
                <a:lnTo>
                  <a:pt x="3730" y="1491"/>
                </a:lnTo>
                <a:lnTo>
                  <a:pt x="2601" y="1187"/>
                </a:lnTo>
                <a:lnTo>
                  <a:pt x="3184" y="1060"/>
                </a:lnTo>
              </a:path>
            </a:pathLst>
          </a:custGeom>
          <a:solidFill>
            <a:srgbClr val="7698bb"/>
          </a:solidFill>
          <a:ln w="252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8"/>
          <p:cNvSpPr/>
          <p:nvPr/>
        </p:nvSpPr>
        <p:spPr>
          <a:xfrm>
            <a:off x="4392000" y="3672000"/>
            <a:ext cx="933840" cy="357840"/>
          </a:xfrm>
          <a:custGeom>
            <a:avLst/>
            <a:gdLst/>
            <a:ahLst/>
            <a:rect l="l" t="t" r="r" b="b"/>
            <a:pathLst>
              <a:path w="2602" h="1002">
                <a:moveTo>
                  <a:pt x="0" y="250"/>
                </a:moveTo>
                <a:lnTo>
                  <a:pt x="1950" y="250"/>
                </a:lnTo>
                <a:lnTo>
                  <a:pt x="1950" y="0"/>
                </a:lnTo>
                <a:lnTo>
                  <a:pt x="2601" y="500"/>
                </a:lnTo>
                <a:lnTo>
                  <a:pt x="1950" y="1001"/>
                </a:lnTo>
                <a:lnTo>
                  <a:pt x="19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512508"/>
          </a:solidFill>
          <a:ln>
            <a:solidFill>
              <a:srgbClr val="512508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19"/>
          <p:cNvSpPr/>
          <p:nvPr/>
        </p:nvSpPr>
        <p:spPr>
          <a:xfrm rot="5400000">
            <a:off x="2738160" y="2736000"/>
            <a:ext cx="933840" cy="357840"/>
          </a:xfrm>
          <a:custGeom>
            <a:avLst/>
            <a:gdLst/>
            <a:ahLst/>
            <a:rect l="l" t="t" r="r" b="b"/>
            <a:pathLst>
              <a:path w="2602" h="1002">
                <a:moveTo>
                  <a:pt x="0" y="250"/>
                </a:moveTo>
                <a:lnTo>
                  <a:pt x="1950" y="250"/>
                </a:lnTo>
                <a:lnTo>
                  <a:pt x="1950" y="0"/>
                </a:lnTo>
                <a:lnTo>
                  <a:pt x="2601" y="500"/>
                </a:lnTo>
                <a:lnTo>
                  <a:pt x="1950" y="1001"/>
                </a:lnTo>
                <a:lnTo>
                  <a:pt x="1950" y="750"/>
                </a:lnTo>
                <a:lnTo>
                  <a:pt x="0" y="750"/>
                </a:lnTo>
                <a:lnTo>
                  <a:pt x="0" y="250"/>
                </a:lnTo>
              </a:path>
            </a:pathLst>
          </a:cu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0"/>
          <p:cNvSpPr/>
          <p:nvPr/>
        </p:nvSpPr>
        <p:spPr>
          <a:xfrm rot="17269200">
            <a:off x="5508360" y="2085120"/>
            <a:ext cx="1653480" cy="825480"/>
          </a:xfrm>
          <a:custGeom>
            <a:avLst/>
            <a:gdLst/>
            <a:ahLst/>
            <a:rect l="l" t="t" r="r" b="b"/>
            <a:pathLst>
              <a:path w="4249" h="1492">
                <a:moveTo>
                  <a:pt x="3184" y="1060"/>
                </a:moveTo>
                <a:lnTo>
                  <a:pt x="3146" y="1004"/>
                </a:lnTo>
                <a:lnTo>
                  <a:pt x="3104" y="951"/>
                </a:lnTo>
                <a:lnTo>
                  <a:pt x="3058" y="898"/>
                </a:lnTo>
                <a:lnTo>
                  <a:pt x="3006" y="847"/>
                </a:lnTo>
                <a:lnTo>
                  <a:pt x="2951" y="797"/>
                </a:lnTo>
                <a:lnTo>
                  <a:pt x="2891" y="750"/>
                </a:lnTo>
                <a:lnTo>
                  <a:pt x="2828" y="704"/>
                </a:lnTo>
                <a:lnTo>
                  <a:pt x="2760" y="660"/>
                </a:lnTo>
                <a:lnTo>
                  <a:pt x="2690" y="619"/>
                </a:lnTo>
                <a:lnTo>
                  <a:pt x="2615" y="580"/>
                </a:lnTo>
                <a:lnTo>
                  <a:pt x="2536" y="543"/>
                </a:lnTo>
                <a:lnTo>
                  <a:pt x="2455" y="507"/>
                </a:lnTo>
                <a:lnTo>
                  <a:pt x="2371" y="474"/>
                </a:lnTo>
                <a:lnTo>
                  <a:pt x="2284" y="446"/>
                </a:lnTo>
                <a:lnTo>
                  <a:pt x="2196" y="418"/>
                </a:lnTo>
                <a:lnTo>
                  <a:pt x="2103" y="394"/>
                </a:lnTo>
                <a:lnTo>
                  <a:pt x="2010" y="372"/>
                </a:lnTo>
                <a:lnTo>
                  <a:pt x="1915" y="353"/>
                </a:lnTo>
                <a:lnTo>
                  <a:pt x="1818" y="337"/>
                </a:lnTo>
                <a:lnTo>
                  <a:pt x="1720" y="324"/>
                </a:lnTo>
                <a:lnTo>
                  <a:pt x="1621" y="314"/>
                </a:lnTo>
                <a:lnTo>
                  <a:pt x="1521" y="307"/>
                </a:lnTo>
                <a:lnTo>
                  <a:pt x="1421" y="303"/>
                </a:lnTo>
                <a:lnTo>
                  <a:pt x="1320" y="302"/>
                </a:lnTo>
                <a:lnTo>
                  <a:pt x="1220" y="304"/>
                </a:lnTo>
                <a:lnTo>
                  <a:pt x="1120" y="309"/>
                </a:lnTo>
                <a:lnTo>
                  <a:pt x="1020" y="317"/>
                </a:lnTo>
                <a:lnTo>
                  <a:pt x="922" y="328"/>
                </a:lnTo>
                <a:lnTo>
                  <a:pt x="824" y="343"/>
                </a:lnTo>
                <a:lnTo>
                  <a:pt x="728" y="358"/>
                </a:lnTo>
                <a:lnTo>
                  <a:pt x="633" y="378"/>
                </a:lnTo>
                <a:lnTo>
                  <a:pt x="540" y="400"/>
                </a:lnTo>
                <a:lnTo>
                  <a:pt x="450" y="425"/>
                </a:lnTo>
                <a:lnTo>
                  <a:pt x="360" y="453"/>
                </a:lnTo>
                <a:lnTo>
                  <a:pt x="275" y="484"/>
                </a:lnTo>
                <a:lnTo>
                  <a:pt x="0" y="229"/>
                </a:lnTo>
                <a:lnTo>
                  <a:pt x="109" y="191"/>
                </a:lnTo>
                <a:lnTo>
                  <a:pt x="219" y="156"/>
                </a:lnTo>
                <a:lnTo>
                  <a:pt x="335" y="124"/>
                </a:lnTo>
                <a:lnTo>
                  <a:pt x="451" y="96"/>
                </a:lnTo>
                <a:lnTo>
                  <a:pt x="570" y="72"/>
                </a:lnTo>
                <a:lnTo>
                  <a:pt x="691" y="51"/>
                </a:lnTo>
                <a:lnTo>
                  <a:pt x="814" y="33"/>
                </a:lnTo>
                <a:lnTo>
                  <a:pt x="939" y="20"/>
                </a:lnTo>
                <a:lnTo>
                  <a:pt x="1064" y="9"/>
                </a:lnTo>
                <a:lnTo>
                  <a:pt x="1190" y="2"/>
                </a:lnTo>
                <a:lnTo>
                  <a:pt x="1317" y="0"/>
                </a:lnTo>
                <a:lnTo>
                  <a:pt x="1443" y="1"/>
                </a:lnTo>
                <a:lnTo>
                  <a:pt x="1569" y="7"/>
                </a:lnTo>
                <a:lnTo>
                  <a:pt x="1695" y="16"/>
                </a:lnTo>
                <a:lnTo>
                  <a:pt x="1820" y="28"/>
                </a:lnTo>
                <a:lnTo>
                  <a:pt x="1943" y="45"/>
                </a:lnTo>
                <a:lnTo>
                  <a:pt x="2065" y="64"/>
                </a:lnTo>
                <a:lnTo>
                  <a:pt x="2185" y="88"/>
                </a:lnTo>
                <a:lnTo>
                  <a:pt x="2303" y="116"/>
                </a:lnTo>
                <a:lnTo>
                  <a:pt x="2418" y="147"/>
                </a:lnTo>
                <a:lnTo>
                  <a:pt x="2530" y="181"/>
                </a:lnTo>
                <a:lnTo>
                  <a:pt x="2640" y="217"/>
                </a:lnTo>
                <a:lnTo>
                  <a:pt x="2745" y="259"/>
                </a:lnTo>
                <a:lnTo>
                  <a:pt x="2848" y="303"/>
                </a:lnTo>
                <a:lnTo>
                  <a:pt x="2946" y="350"/>
                </a:lnTo>
                <a:lnTo>
                  <a:pt x="3040" y="399"/>
                </a:lnTo>
                <a:lnTo>
                  <a:pt x="3130" y="451"/>
                </a:lnTo>
                <a:lnTo>
                  <a:pt x="3215" y="506"/>
                </a:lnTo>
                <a:lnTo>
                  <a:pt x="3296" y="565"/>
                </a:lnTo>
                <a:lnTo>
                  <a:pt x="3371" y="625"/>
                </a:lnTo>
                <a:lnTo>
                  <a:pt x="3440" y="686"/>
                </a:lnTo>
                <a:lnTo>
                  <a:pt x="3505" y="750"/>
                </a:lnTo>
                <a:lnTo>
                  <a:pt x="3564" y="816"/>
                </a:lnTo>
                <a:lnTo>
                  <a:pt x="3616" y="884"/>
                </a:lnTo>
                <a:lnTo>
                  <a:pt x="3664" y="953"/>
                </a:lnTo>
                <a:lnTo>
                  <a:pt x="4248" y="825"/>
                </a:lnTo>
                <a:lnTo>
                  <a:pt x="3730" y="1491"/>
                </a:lnTo>
                <a:lnTo>
                  <a:pt x="2601" y="1187"/>
                </a:lnTo>
                <a:lnTo>
                  <a:pt x="3184" y="1060"/>
                </a:lnTo>
              </a:path>
            </a:pathLst>
          </a:custGeom>
          <a:solidFill>
            <a:srgbClr val="7698bb"/>
          </a:solidFill>
          <a:ln w="252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1"/>
          <p:cNvSpPr/>
          <p:nvPr/>
        </p:nvSpPr>
        <p:spPr>
          <a:xfrm rot="12315600">
            <a:off x="5519520" y="4490640"/>
            <a:ext cx="1653480" cy="825480"/>
          </a:xfrm>
          <a:custGeom>
            <a:avLst/>
            <a:gdLst/>
            <a:ahLst/>
            <a:rect l="l" t="t" r="r" b="b"/>
            <a:pathLst>
              <a:path w="4249" h="1492">
                <a:moveTo>
                  <a:pt x="3184" y="1060"/>
                </a:moveTo>
                <a:lnTo>
                  <a:pt x="3146" y="1004"/>
                </a:lnTo>
                <a:lnTo>
                  <a:pt x="3104" y="951"/>
                </a:lnTo>
                <a:lnTo>
                  <a:pt x="3058" y="898"/>
                </a:lnTo>
                <a:lnTo>
                  <a:pt x="3006" y="847"/>
                </a:lnTo>
                <a:lnTo>
                  <a:pt x="2951" y="797"/>
                </a:lnTo>
                <a:lnTo>
                  <a:pt x="2891" y="750"/>
                </a:lnTo>
                <a:lnTo>
                  <a:pt x="2828" y="704"/>
                </a:lnTo>
                <a:lnTo>
                  <a:pt x="2760" y="660"/>
                </a:lnTo>
                <a:lnTo>
                  <a:pt x="2690" y="619"/>
                </a:lnTo>
                <a:lnTo>
                  <a:pt x="2615" y="580"/>
                </a:lnTo>
                <a:lnTo>
                  <a:pt x="2536" y="543"/>
                </a:lnTo>
                <a:lnTo>
                  <a:pt x="2455" y="507"/>
                </a:lnTo>
                <a:lnTo>
                  <a:pt x="2371" y="474"/>
                </a:lnTo>
                <a:lnTo>
                  <a:pt x="2284" y="446"/>
                </a:lnTo>
                <a:lnTo>
                  <a:pt x="2196" y="418"/>
                </a:lnTo>
                <a:lnTo>
                  <a:pt x="2103" y="394"/>
                </a:lnTo>
                <a:lnTo>
                  <a:pt x="2010" y="372"/>
                </a:lnTo>
                <a:lnTo>
                  <a:pt x="1915" y="353"/>
                </a:lnTo>
                <a:lnTo>
                  <a:pt x="1818" y="337"/>
                </a:lnTo>
                <a:lnTo>
                  <a:pt x="1720" y="324"/>
                </a:lnTo>
                <a:lnTo>
                  <a:pt x="1621" y="314"/>
                </a:lnTo>
                <a:lnTo>
                  <a:pt x="1521" y="307"/>
                </a:lnTo>
                <a:lnTo>
                  <a:pt x="1421" y="303"/>
                </a:lnTo>
                <a:lnTo>
                  <a:pt x="1320" y="302"/>
                </a:lnTo>
                <a:lnTo>
                  <a:pt x="1220" y="304"/>
                </a:lnTo>
                <a:lnTo>
                  <a:pt x="1120" y="309"/>
                </a:lnTo>
                <a:lnTo>
                  <a:pt x="1020" y="317"/>
                </a:lnTo>
                <a:lnTo>
                  <a:pt x="922" y="328"/>
                </a:lnTo>
                <a:lnTo>
                  <a:pt x="824" y="343"/>
                </a:lnTo>
                <a:lnTo>
                  <a:pt x="728" y="358"/>
                </a:lnTo>
                <a:lnTo>
                  <a:pt x="633" y="378"/>
                </a:lnTo>
                <a:lnTo>
                  <a:pt x="540" y="400"/>
                </a:lnTo>
                <a:lnTo>
                  <a:pt x="450" y="425"/>
                </a:lnTo>
                <a:lnTo>
                  <a:pt x="360" y="453"/>
                </a:lnTo>
                <a:lnTo>
                  <a:pt x="275" y="484"/>
                </a:lnTo>
                <a:lnTo>
                  <a:pt x="0" y="229"/>
                </a:lnTo>
                <a:lnTo>
                  <a:pt x="109" y="191"/>
                </a:lnTo>
                <a:lnTo>
                  <a:pt x="219" y="156"/>
                </a:lnTo>
                <a:lnTo>
                  <a:pt x="335" y="124"/>
                </a:lnTo>
                <a:lnTo>
                  <a:pt x="451" y="96"/>
                </a:lnTo>
                <a:lnTo>
                  <a:pt x="570" y="72"/>
                </a:lnTo>
                <a:lnTo>
                  <a:pt x="691" y="51"/>
                </a:lnTo>
                <a:lnTo>
                  <a:pt x="814" y="33"/>
                </a:lnTo>
                <a:lnTo>
                  <a:pt x="939" y="20"/>
                </a:lnTo>
                <a:lnTo>
                  <a:pt x="1064" y="9"/>
                </a:lnTo>
                <a:lnTo>
                  <a:pt x="1190" y="2"/>
                </a:lnTo>
                <a:lnTo>
                  <a:pt x="1317" y="0"/>
                </a:lnTo>
                <a:lnTo>
                  <a:pt x="1443" y="1"/>
                </a:lnTo>
                <a:lnTo>
                  <a:pt x="1569" y="7"/>
                </a:lnTo>
                <a:lnTo>
                  <a:pt x="1695" y="16"/>
                </a:lnTo>
                <a:lnTo>
                  <a:pt x="1820" y="28"/>
                </a:lnTo>
                <a:lnTo>
                  <a:pt x="1943" y="45"/>
                </a:lnTo>
                <a:lnTo>
                  <a:pt x="2065" y="64"/>
                </a:lnTo>
                <a:lnTo>
                  <a:pt x="2185" y="88"/>
                </a:lnTo>
                <a:lnTo>
                  <a:pt x="2303" y="116"/>
                </a:lnTo>
                <a:lnTo>
                  <a:pt x="2418" y="147"/>
                </a:lnTo>
                <a:lnTo>
                  <a:pt x="2530" y="181"/>
                </a:lnTo>
                <a:lnTo>
                  <a:pt x="2640" y="217"/>
                </a:lnTo>
                <a:lnTo>
                  <a:pt x="2745" y="259"/>
                </a:lnTo>
                <a:lnTo>
                  <a:pt x="2848" y="303"/>
                </a:lnTo>
                <a:lnTo>
                  <a:pt x="2946" y="350"/>
                </a:lnTo>
                <a:lnTo>
                  <a:pt x="3040" y="399"/>
                </a:lnTo>
                <a:lnTo>
                  <a:pt x="3130" y="451"/>
                </a:lnTo>
                <a:lnTo>
                  <a:pt x="3215" y="506"/>
                </a:lnTo>
                <a:lnTo>
                  <a:pt x="3296" y="565"/>
                </a:lnTo>
                <a:lnTo>
                  <a:pt x="3371" y="625"/>
                </a:lnTo>
                <a:lnTo>
                  <a:pt x="3440" y="686"/>
                </a:lnTo>
                <a:lnTo>
                  <a:pt x="3505" y="750"/>
                </a:lnTo>
                <a:lnTo>
                  <a:pt x="3564" y="816"/>
                </a:lnTo>
                <a:lnTo>
                  <a:pt x="3616" y="884"/>
                </a:lnTo>
                <a:lnTo>
                  <a:pt x="3664" y="953"/>
                </a:lnTo>
                <a:lnTo>
                  <a:pt x="4248" y="825"/>
                </a:lnTo>
                <a:lnTo>
                  <a:pt x="3730" y="1491"/>
                </a:lnTo>
                <a:lnTo>
                  <a:pt x="2601" y="1187"/>
                </a:lnTo>
                <a:lnTo>
                  <a:pt x="3184" y="1060"/>
                </a:lnTo>
              </a:path>
            </a:pathLst>
          </a:custGeom>
          <a:solidFill>
            <a:srgbClr val="7698bb"/>
          </a:solidFill>
          <a:ln w="252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2"/>
          <p:cNvSpPr/>
          <p:nvPr/>
        </p:nvSpPr>
        <p:spPr>
          <a:xfrm rot="1615800">
            <a:off x="8301240" y="2109240"/>
            <a:ext cx="1653480" cy="825480"/>
          </a:xfrm>
          <a:custGeom>
            <a:avLst/>
            <a:gdLst/>
            <a:ahLst/>
            <a:rect l="l" t="t" r="r" b="b"/>
            <a:pathLst>
              <a:path w="4249" h="1492">
                <a:moveTo>
                  <a:pt x="3184" y="1060"/>
                </a:moveTo>
                <a:lnTo>
                  <a:pt x="3146" y="1004"/>
                </a:lnTo>
                <a:lnTo>
                  <a:pt x="3104" y="951"/>
                </a:lnTo>
                <a:lnTo>
                  <a:pt x="3058" y="898"/>
                </a:lnTo>
                <a:lnTo>
                  <a:pt x="3006" y="847"/>
                </a:lnTo>
                <a:lnTo>
                  <a:pt x="2951" y="797"/>
                </a:lnTo>
                <a:lnTo>
                  <a:pt x="2891" y="750"/>
                </a:lnTo>
                <a:lnTo>
                  <a:pt x="2828" y="704"/>
                </a:lnTo>
                <a:lnTo>
                  <a:pt x="2760" y="660"/>
                </a:lnTo>
                <a:lnTo>
                  <a:pt x="2690" y="619"/>
                </a:lnTo>
                <a:lnTo>
                  <a:pt x="2615" y="580"/>
                </a:lnTo>
                <a:lnTo>
                  <a:pt x="2536" y="543"/>
                </a:lnTo>
                <a:lnTo>
                  <a:pt x="2455" y="507"/>
                </a:lnTo>
                <a:lnTo>
                  <a:pt x="2371" y="474"/>
                </a:lnTo>
                <a:lnTo>
                  <a:pt x="2284" y="446"/>
                </a:lnTo>
                <a:lnTo>
                  <a:pt x="2196" y="418"/>
                </a:lnTo>
                <a:lnTo>
                  <a:pt x="2103" y="394"/>
                </a:lnTo>
                <a:lnTo>
                  <a:pt x="2010" y="372"/>
                </a:lnTo>
                <a:lnTo>
                  <a:pt x="1915" y="353"/>
                </a:lnTo>
                <a:lnTo>
                  <a:pt x="1818" y="337"/>
                </a:lnTo>
                <a:lnTo>
                  <a:pt x="1720" y="324"/>
                </a:lnTo>
                <a:lnTo>
                  <a:pt x="1621" y="314"/>
                </a:lnTo>
                <a:lnTo>
                  <a:pt x="1521" y="307"/>
                </a:lnTo>
                <a:lnTo>
                  <a:pt x="1421" y="303"/>
                </a:lnTo>
                <a:lnTo>
                  <a:pt x="1320" y="302"/>
                </a:lnTo>
                <a:lnTo>
                  <a:pt x="1220" y="304"/>
                </a:lnTo>
                <a:lnTo>
                  <a:pt x="1120" y="309"/>
                </a:lnTo>
                <a:lnTo>
                  <a:pt x="1020" y="317"/>
                </a:lnTo>
                <a:lnTo>
                  <a:pt x="922" y="328"/>
                </a:lnTo>
                <a:lnTo>
                  <a:pt x="824" y="343"/>
                </a:lnTo>
                <a:lnTo>
                  <a:pt x="728" y="358"/>
                </a:lnTo>
                <a:lnTo>
                  <a:pt x="633" y="378"/>
                </a:lnTo>
                <a:lnTo>
                  <a:pt x="540" y="400"/>
                </a:lnTo>
                <a:lnTo>
                  <a:pt x="450" y="425"/>
                </a:lnTo>
                <a:lnTo>
                  <a:pt x="360" y="453"/>
                </a:lnTo>
                <a:lnTo>
                  <a:pt x="275" y="484"/>
                </a:lnTo>
                <a:lnTo>
                  <a:pt x="0" y="229"/>
                </a:lnTo>
                <a:lnTo>
                  <a:pt x="109" y="191"/>
                </a:lnTo>
                <a:lnTo>
                  <a:pt x="219" y="156"/>
                </a:lnTo>
                <a:lnTo>
                  <a:pt x="335" y="124"/>
                </a:lnTo>
                <a:lnTo>
                  <a:pt x="451" y="96"/>
                </a:lnTo>
                <a:lnTo>
                  <a:pt x="570" y="72"/>
                </a:lnTo>
                <a:lnTo>
                  <a:pt x="691" y="51"/>
                </a:lnTo>
                <a:lnTo>
                  <a:pt x="814" y="33"/>
                </a:lnTo>
                <a:lnTo>
                  <a:pt x="939" y="20"/>
                </a:lnTo>
                <a:lnTo>
                  <a:pt x="1064" y="9"/>
                </a:lnTo>
                <a:lnTo>
                  <a:pt x="1190" y="2"/>
                </a:lnTo>
                <a:lnTo>
                  <a:pt x="1317" y="0"/>
                </a:lnTo>
                <a:lnTo>
                  <a:pt x="1443" y="1"/>
                </a:lnTo>
                <a:lnTo>
                  <a:pt x="1569" y="7"/>
                </a:lnTo>
                <a:lnTo>
                  <a:pt x="1695" y="16"/>
                </a:lnTo>
                <a:lnTo>
                  <a:pt x="1820" y="28"/>
                </a:lnTo>
                <a:lnTo>
                  <a:pt x="1943" y="45"/>
                </a:lnTo>
                <a:lnTo>
                  <a:pt x="2065" y="64"/>
                </a:lnTo>
                <a:lnTo>
                  <a:pt x="2185" y="88"/>
                </a:lnTo>
                <a:lnTo>
                  <a:pt x="2303" y="116"/>
                </a:lnTo>
                <a:lnTo>
                  <a:pt x="2418" y="147"/>
                </a:lnTo>
                <a:lnTo>
                  <a:pt x="2530" y="181"/>
                </a:lnTo>
                <a:lnTo>
                  <a:pt x="2640" y="217"/>
                </a:lnTo>
                <a:lnTo>
                  <a:pt x="2745" y="259"/>
                </a:lnTo>
                <a:lnTo>
                  <a:pt x="2848" y="303"/>
                </a:lnTo>
                <a:lnTo>
                  <a:pt x="2946" y="350"/>
                </a:lnTo>
                <a:lnTo>
                  <a:pt x="3040" y="399"/>
                </a:lnTo>
                <a:lnTo>
                  <a:pt x="3130" y="451"/>
                </a:lnTo>
                <a:lnTo>
                  <a:pt x="3215" y="506"/>
                </a:lnTo>
                <a:lnTo>
                  <a:pt x="3296" y="565"/>
                </a:lnTo>
                <a:lnTo>
                  <a:pt x="3371" y="625"/>
                </a:lnTo>
                <a:lnTo>
                  <a:pt x="3440" y="686"/>
                </a:lnTo>
                <a:lnTo>
                  <a:pt x="3505" y="750"/>
                </a:lnTo>
                <a:lnTo>
                  <a:pt x="3564" y="816"/>
                </a:lnTo>
                <a:lnTo>
                  <a:pt x="3616" y="884"/>
                </a:lnTo>
                <a:lnTo>
                  <a:pt x="3664" y="953"/>
                </a:lnTo>
                <a:lnTo>
                  <a:pt x="4248" y="825"/>
                </a:lnTo>
                <a:lnTo>
                  <a:pt x="3730" y="1491"/>
                </a:lnTo>
                <a:lnTo>
                  <a:pt x="2601" y="1187"/>
                </a:lnTo>
                <a:lnTo>
                  <a:pt x="3184" y="1060"/>
                </a:lnTo>
              </a:path>
            </a:pathLst>
          </a:custGeom>
          <a:solidFill>
            <a:srgbClr val="7698bb"/>
          </a:solidFill>
          <a:ln w="2520">
            <a:solidFill>
              <a:srgbClr val="7698b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6" dur="indefinite" restart="never" nodeType="tmRoot">
          <p:childTnLst>
            <p:seq>
              <p:cTn id="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2"/>
          <p:cNvSpPr/>
          <p:nvPr/>
        </p:nvSpPr>
        <p:spPr>
          <a:xfrm>
            <a:off x="1244520" y="6391440"/>
            <a:ext cx="2714040" cy="4640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3816000" y="6391440"/>
            <a:ext cx="842184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13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238" name="CustomShape 5"/>
          <p:cNvSpPr/>
          <p:nvPr/>
        </p:nvSpPr>
        <p:spPr>
          <a:xfrm>
            <a:off x="192240" y="38592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 </a:t>
            </a: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Misurazioni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5544360" y="756360"/>
            <a:ext cx="5759640" cy="493164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288000" y="1110960"/>
            <a:ext cx="5240520" cy="436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8" dur="indefinite" restart="never" nodeType="tmRoot">
          <p:childTnLst>
            <p:seq>
              <p:cTn id="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ceca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066000" y="3741840"/>
            <a:ext cx="158328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 DEGLI STUDI DI UDINE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4500720" y="3933720"/>
            <a:ext cx="429120" cy="405360"/>
          </a:xfrm>
          <a:prstGeom prst="rect">
            <a:avLst/>
          </a:prstGeom>
          <a:solidFill>
            <a:srgbClr val="563a0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"/>
          <p:cNvSpPr/>
          <p:nvPr/>
        </p:nvSpPr>
        <p:spPr>
          <a:xfrm>
            <a:off x="4908600" y="3933720"/>
            <a:ext cx="427680" cy="405360"/>
          </a:xfrm>
          <a:prstGeom prst="rect">
            <a:avLst/>
          </a:prstGeom>
          <a:solidFill>
            <a:srgbClr val="f5802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4"/>
          <p:cNvSpPr/>
          <p:nvPr/>
        </p:nvSpPr>
        <p:spPr>
          <a:xfrm>
            <a:off x="5316480" y="3933720"/>
            <a:ext cx="427680" cy="405360"/>
          </a:xfrm>
          <a:prstGeom prst="rect">
            <a:avLst/>
          </a:prstGeom>
          <a:solidFill>
            <a:srgbClr val="5e92a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5"/>
          <p:cNvSpPr/>
          <p:nvPr/>
        </p:nvSpPr>
        <p:spPr>
          <a:xfrm>
            <a:off x="210960" y="5846760"/>
            <a:ext cx="50443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Relatore: Prof. Antonio Abramo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Laureando: Enrico Tolotto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9867960" y="6122880"/>
            <a:ext cx="20930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 Light"/>
                <a:ea typeface="Droid Sans Fallback"/>
              </a:rPr>
              <a:t>A.A 2016 - 2017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2341440" y="1743120"/>
            <a:ext cx="7523640" cy="82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it-IT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Grazie per l’attenzione!</a:t>
            </a:r>
            <a:endParaRPr b="0" lang="it-IT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fade/>
  </p:transition>
  <p:timing>
    <p:tnLst>
      <p:par>
        <p:cTn id="100" dur="indefinite" restart="never" nodeType="tmRoot">
          <p:childTnLst>
            <p:seq>
              <p:cTn id="1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243080" y="6392880"/>
            <a:ext cx="2644200" cy="4640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3832200" y="6391440"/>
            <a:ext cx="8357400" cy="46548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3"/>
          <p:cNvSpPr/>
          <p:nvPr/>
        </p:nvSpPr>
        <p:spPr>
          <a:xfrm>
            <a:off x="1244520" y="6336000"/>
            <a:ext cx="221508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UNIVERSITÀ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DEGLI STUDI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ts val="1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01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144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2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93" name="CustomShape 6"/>
          <p:cNvSpPr/>
          <p:nvPr/>
        </p:nvSpPr>
        <p:spPr>
          <a:xfrm>
            <a:off x="201600" y="20628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7"/>
          <p:cNvSpPr/>
          <p:nvPr/>
        </p:nvSpPr>
        <p:spPr>
          <a:xfrm>
            <a:off x="6870600" y="2841480"/>
            <a:ext cx="420768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just"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201600" y="20628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Internet of Things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2160000" y="1043280"/>
            <a:ext cx="7920000" cy="500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1243080" y="6391440"/>
            <a:ext cx="2644200" cy="46548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3832200" y="6391440"/>
            <a:ext cx="8357400" cy="46548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4"/>
          <p:cNvSpPr/>
          <p:nvPr/>
        </p:nvSpPr>
        <p:spPr>
          <a:xfrm>
            <a:off x="1167840" y="4968000"/>
            <a:ext cx="2215080" cy="54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ts val="1"/>
              </a:lnSpc>
            </a:pPr>
            <a:r>
              <a:rPr b="1" lang="it-IT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DI UDINE</a:t>
            </a:r>
            <a:endParaRPr b="0" lang="it-IT" sz="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02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103" name="CustomShape 6"/>
          <p:cNvSpPr/>
          <p:nvPr/>
        </p:nvSpPr>
        <p:spPr>
          <a:xfrm>
            <a:off x="201600" y="206280"/>
            <a:ext cx="8565120" cy="64044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Rapida crescita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432000" y="3816000"/>
            <a:ext cx="1844280" cy="206028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1116360" y="2736000"/>
            <a:ext cx="3634920" cy="313092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4"/>
          <a:stretch/>
        </p:blipFill>
        <p:spPr>
          <a:xfrm>
            <a:off x="4147560" y="2124360"/>
            <a:ext cx="2518920" cy="370692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5"/>
          <a:stretch/>
        </p:blipFill>
        <p:spPr>
          <a:xfrm>
            <a:off x="6156360" y="1260360"/>
            <a:ext cx="2338920" cy="457092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6"/>
          <a:stretch/>
        </p:blipFill>
        <p:spPr>
          <a:xfrm>
            <a:off x="7920000" y="171000"/>
            <a:ext cx="2960280" cy="566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>
                <p:childTnLst>
                  <p:par>
                    <p:cTn id="7" fill="freeze">
                      <p:stCondLst>
                        <p:cond delay="indefinite"/>
                      </p:stCondLst>
                      <p:childTnLst>
                        <p:par>
                          <p:cTn id="8" fill="freeze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freeze">
                      <p:stCondLst>
                        <p:cond delay="indefinite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9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9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freeze">
                      <p:stCondLst>
                        <p:cond delay="indefinite"/>
                      </p:stCondLst>
                      <p:childTnLst>
                        <p:par>
                          <p:cTn id="26" fill="freeze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9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0" y="6391440"/>
            <a:ext cx="129456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1296000" y="6391440"/>
            <a:ext cx="2691720" cy="4669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3832200" y="6391440"/>
            <a:ext cx="835740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03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114" name="CustomShape 5"/>
          <p:cNvSpPr/>
          <p:nvPr/>
        </p:nvSpPr>
        <p:spPr>
          <a:xfrm>
            <a:off x="201600" y="20628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Big Data 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1372680" y="1846440"/>
            <a:ext cx="264384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7"/>
          <p:cNvSpPr/>
          <p:nvPr/>
        </p:nvSpPr>
        <p:spPr>
          <a:xfrm>
            <a:off x="3386160" y="1219320"/>
            <a:ext cx="2784960" cy="20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8"/>
          <p:cNvSpPr/>
          <p:nvPr/>
        </p:nvSpPr>
        <p:spPr>
          <a:xfrm>
            <a:off x="5245200" y="4819680"/>
            <a:ext cx="20167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9"/>
          <p:cNvSpPr/>
          <p:nvPr/>
        </p:nvSpPr>
        <p:spPr>
          <a:xfrm>
            <a:off x="6200640" y="1219320"/>
            <a:ext cx="2391480" cy="155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10"/>
          <p:cNvSpPr/>
          <p:nvPr/>
        </p:nvSpPr>
        <p:spPr>
          <a:xfrm>
            <a:off x="8280360" y="4373640"/>
            <a:ext cx="1902600" cy="20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11"/>
          <p:cNvSpPr/>
          <p:nvPr/>
        </p:nvSpPr>
        <p:spPr>
          <a:xfrm>
            <a:off x="9626760" y="1211400"/>
            <a:ext cx="2010600" cy="10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Elemento grafico 6" descr=""/>
          <p:cNvPicPr/>
          <p:nvPr/>
        </p:nvPicPr>
        <p:blipFill>
          <a:blip r:embed="rId2"/>
          <a:stretch/>
        </p:blipFill>
        <p:spPr>
          <a:xfrm>
            <a:off x="0" y="992520"/>
            <a:ext cx="12191040" cy="487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2"/>
          <p:cNvSpPr/>
          <p:nvPr/>
        </p:nvSpPr>
        <p:spPr>
          <a:xfrm>
            <a:off x="1245600" y="6391440"/>
            <a:ext cx="2712960" cy="4640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3832200" y="6391440"/>
            <a:ext cx="835740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04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127" name="CustomShape 5"/>
          <p:cNvSpPr/>
          <p:nvPr/>
        </p:nvSpPr>
        <p:spPr>
          <a:xfrm>
            <a:off x="201600" y="20628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Three layer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1783080" y="559080"/>
            <a:ext cx="8800920" cy="556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2"/>
          <p:cNvSpPr/>
          <p:nvPr/>
        </p:nvSpPr>
        <p:spPr>
          <a:xfrm>
            <a:off x="1243080" y="6392880"/>
            <a:ext cx="2712960" cy="4640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3832200" y="6391440"/>
            <a:ext cx="835740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05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201600" y="20628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Problematiche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3495600" y="1224000"/>
            <a:ext cx="4782240" cy="430668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2936880" y="1369440"/>
            <a:ext cx="1092960" cy="107640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Costo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6646320" y="1856520"/>
            <a:ext cx="1092600" cy="107640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Durata della batteria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4464000" y="1944000"/>
            <a:ext cx="1092600" cy="107676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3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Sicurezza</a:t>
            </a:r>
            <a:endParaRPr b="0" lang="it-IT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5607720" y="3160440"/>
            <a:ext cx="1092600" cy="1076400"/>
          </a:xfrm>
          <a:prstGeom prst="ellipse">
            <a:avLst/>
          </a:prstGeom>
          <a:solidFill>
            <a:srgbClr val="ed7d31">
              <a:alpha val="81000"/>
            </a:srgbClr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Raggio</a:t>
            </a:r>
            <a:endParaRPr b="0" lang="it-I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5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d’azione</a:t>
            </a:r>
            <a:endParaRPr b="0" lang="it-IT" sz="15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10"/>
          <p:cNvSpPr/>
          <p:nvPr/>
        </p:nvSpPr>
        <p:spPr>
          <a:xfrm>
            <a:off x="5256000" y="937440"/>
            <a:ext cx="1092960" cy="1076400"/>
          </a:xfrm>
          <a:prstGeom prst="ellipse">
            <a:avLst/>
          </a:prstGeom>
          <a:solidFill>
            <a:srgbClr val="ed7d31"/>
          </a:solidFill>
          <a:ln w="126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6560" rIns="16560" tIns="16560" bIns="16560" anchor="ctr"/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Fault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tolerance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2088000" y="554940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Necessità di ridisegnare il network layer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>
                <p:childTnLst>
                  <p:par>
                    <p:cTn id="39" fill="freeze">
                      <p:stCondLst>
                        <p:cond delay="indefinite"/>
                      </p:stCondLst>
                      <p:childTnLst>
                        <p:par>
                          <p:cTn id="40" fill="freeze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freeze">
                      <p:stCondLst>
                        <p:cond delay="indefinite"/>
                      </p:stCondLst>
                      <p:childTnLst>
                        <p:par>
                          <p:cTn id="44" fill="freeze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freeze">
                      <p:stCondLst>
                        <p:cond delay="indefinite"/>
                      </p:stCondLst>
                      <p:childTnLst>
                        <p:par>
                          <p:cTn id="48" fill="freeze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freeze">
                      <p:stCondLst>
                        <p:cond delay="indefinite"/>
                      </p:stCondLst>
                      <p:childTnLst>
                        <p:par>
                          <p:cTn id="52" fill="freeze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freeze">
                      <p:stCondLst>
                        <p:cond delay="indefinite"/>
                      </p:stCondLst>
                      <p:childTnLst>
                        <p:par>
                          <p:cTn id="56" fill="freeze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freeze">
                            <p:stCondLst>
                              <p:cond delay="1"/>
                            </p:stCondLst>
                            <p:childTnLst>
                              <p:par>
                                <p:cTn id="6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1244520" y="6391440"/>
            <a:ext cx="2642040" cy="4640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3832200" y="6391440"/>
            <a:ext cx="835740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06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201600" y="119160"/>
            <a:ext cx="6239160" cy="161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0000" spc="-1" strike="noStrike">
                <a:solidFill>
                  <a:srgbClr val="512508"/>
                </a:solidFill>
                <a:uFill>
                  <a:solidFill>
                    <a:srgbClr val="ffffff"/>
                  </a:solidFill>
                </a:uFill>
                <a:latin typeface="Impact"/>
                <a:ea typeface="Droid Sans Fallback"/>
              </a:rPr>
              <a:t>L P W A N</a:t>
            </a:r>
            <a:endParaRPr b="0" lang="it-IT" sz="10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Elemento grafico 12" descr=""/>
          <p:cNvPicPr/>
          <p:nvPr/>
        </p:nvPicPr>
        <p:blipFill>
          <a:blip r:embed="rId1"/>
          <a:stretch/>
        </p:blipFill>
        <p:spPr>
          <a:xfrm>
            <a:off x="5058360" y="1082160"/>
            <a:ext cx="7637760" cy="4325400"/>
          </a:xfrm>
          <a:prstGeom prst="rect">
            <a:avLst/>
          </a:prstGeom>
          <a:ln>
            <a:noFill/>
          </a:ln>
        </p:spPr>
      </p:pic>
      <p:sp>
        <p:nvSpPr>
          <p:cNvPr id="148" name="CustomShape 6"/>
          <p:cNvSpPr/>
          <p:nvPr/>
        </p:nvSpPr>
        <p:spPr>
          <a:xfrm>
            <a:off x="201600" y="1432440"/>
            <a:ext cx="610920" cy="142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OW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7"/>
          <p:cNvSpPr/>
          <p:nvPr/>
        </p:nvSpPr>
        <p:spPr>
          <a:xfrm>
            <a:off x="912960" y="1432440"/>
            <a:ext cx="660960" cy="276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W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8"/>
          <p:cNvSpPr/>
          <p:nvPr/>
        </p:nvSpPr>
        <p:spPr>
          <a:xfrm>
            <a:off x="2000520" y="1545120"/>
            <a:ext cx="640800" cy="20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IDE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9"/>
          <p:cNvSpPr/>
          <p:nvPr/>
        </p:nvSpPr>
        <p:spPr>
          <a:xfrm>
            <a:off x="3108600" y="1573200"/>
            <a:ext cx="640800" cy="20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EA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10"/>
          <p:cNvSpPr/>
          <p:nvPr/>
        </p:nvSpPr>
        <p:spPr>
          <a:xfrm>
            <a:off x="4107240" y="2166840"/>
            <a:ext cx="3297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11"/>
          <p:cNvSpPr/>
          <p:nvPr/>
        </p:nvSpPr>
        <p:spPr>
          <a:xfrm>
            <a:off x="3990960" y="1545120"/>
            <a:ext cx="640800" cy="41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E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W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R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4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K</a:t>
            </a:r>
            <a:endParaRPr b="0" lang="it-I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Picture 6" descr=""/>
          <p:cNvPicPr/>
          <p:nvPr/>
        </p:nvPicPr>
        <p:blipFill>
          <a:blip r:embed="rId2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"/>
          <p:cNvSpPr/>
          <p:nvPr/>
        </p:nvSpPr>
        <p:spPr>
          <a:xfrm>
            <a:off x="1244520" y="6391440"/>
            <a:ext cx="2642040" cy="4640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3832200" y="6391440"/>
            <a:ext cx="835740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07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5054400" y="74520"/>
            <a:ext cx="856512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5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LoRa</a:t>
            </a:r>
            <a:r>
              <a:rPr b="0" lang="it-IT" sz="54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 </a:t>
            </a:r>
            <a:endParaRPr b="0" lang="it-IT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6"/>
          <p:cNvSpPr/>
          <p:nvPr/>
        </p:nvSpPr>
        <p:spPr>
          <a:xfrm>
            <a:off x="1248120" y="2104920"/>
            <a:ext cx="4590360" cy="537840"/>
          </a:xfrm>
          <a:prstGeom prst="rect">
            <a:avLst/>
          </a:prstGeom>
          <a:solidFill>
            <a:srgbClr val="7698bb"/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62" name="CustomShape 7"/>
          <p:cNvSpPr/>
          <p:nvPr/>
        </p:nvSpPr>
        <p:spPr>
          <a:xfrm>
            <a:off x="1248120" y="2307600"/>
            <a:ext cx="334800" cy="334800"/>
          </a:xfrm>
          <a:prstGeom prst="rect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63" name="CustomShape 8"/>
          <p:cNvSpPr/>
          <p:nvPr/>
        </p:nvSpPr>
        <p:spPr>
          <a:xfrm>
            <a:off x="1248120" y="1134000"/>
            <a:ext cx="4590360" cy="9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73800" bIns="73800" anchor="ctr"/>
          <a:p>
            <a:pPr>
              <a:lnSpc>
                <a:spcPct val="90000"/>
              </a:lnSpc>
              <a:spcAft>
                <a:spcPts val="2030"/>
              </a:spcAft>
            </a:pPr>
            <a:r>
              <a:rPr b="0" lang="it-IT" sz="5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LoRa</a:t>
            </a:r>
            <a:endParaRPr b="0" lang="it-IT" sz="5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9"/>
          <p:cNvSpPr/>
          <p:nvPr/>
        </p:nvSpPr>
        <p:spPr>
          <a:xfrm>
            <a:off x="1248120" y="3094200"/>
            <a:ext cx="334800" cy="3348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65" name="CustomShape 10"/>
          <p:cNvSpPr/>
          <p:nvPr/>
        </p:nvSpPr>
        <p:spPr>
          <a:xfrm>
            <a:off x="1569600" y="2869560"/>
            <a:ext cx="426888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Frequenze ISM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11"/>
          <p:cNvSpPr/>
          <p:nvPr/>
        </p:nvSpPr>
        <p:spPr>
          <a:xfrm>
            <a:off x="1248120" y="3880800"/>
            <a:ext cx="334800" cy="3348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67" name="CustomShape 12"/>
          <p:cNvSpPr/>
          <p:nvPr/>
        </p:nvSpPr>
        <p:spPr>
          <a:xfrm>
            <a:off x="1569600" y="3656160"/>
            <a:ext cx="426888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 </a:t>
            </a: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10-12 [Km]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13"/>
          <p:cNvSpPr/>
          <p:nvPr/>
        </p:nvSpPr>
        <p:spPr>
          <a:xfrm>
            <a:off x="1248120" y="4667040"/>
            <a:ext cx="334800" cy="3348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7698bb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69" name="CustomShape 14"/>
          <p:cNvSpPr/>
          <p:nvPr/>
        </p:nvSpPr>
        <p:spPr>
          <a:xfrm>
            <a:off x="1569600" y="4442400"/>
            <a:ext cx="426888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Alta resistenza alle interferenze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15"/>
          <p:cNvSpPr/>
          <p:nvPr/>
        </p:nvSpPr>
        <p:spPr>
          <a:xfrm>
            <a:off x="6074280" y="2089800"/>
            <a:ext cx="4590360" cy="537840"/>
          </a:xfrm>
          <a:prstGeom prst="rect">
            <a:avLst/>
          </a:prstGeom>
          <a:solidFill>
            <a:srgbClr val="512508"/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1" name="CustomShape 16"/>
          <p:cNvSpPr/>
          <p:nvPr/>
        </p:nvSpPr>
        <p:spPr>
          <a:xfrm>
            <a:off x="6070680" y="2307600"/>
            <a:ext cx="334800" cy="334800"/>
          </a:xfrm>
          <a:prstGeom prst="rect">
            <a:avLst/>
          </a:prstGeom>
          <a:solidFill>
            <a:schemeClr val="lt1">
              <a:alpha val="90000"/>
              <a:hueOff val="0"/>
              <a:satOff val="0"/>
              <a:lumOff val="0"/>
              <a:alphaOff val="0"/>
            </a:schemeClr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2" name="CustomShape 17"/>
          <p:cNvSpPr/>
          <p:nvPr/>
        </p:nvSpPr>
        <p:spPr>
          <a:xfrm>
            <a:off x="6070680" y="1134000"/>
            <a:ext cx="4590360" cy="96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0520" rIns="110520" tIns="73800" bIns="73800" anchor="ctr"/>
          <a:p>
            <a:pPr>
              <a:lnSpc>
                <a:spcPct val="90000"/>
              </a:lnSpc>
              <a:spcAft>
                <a:spcPts val="2030"/>
              </a:spcAft>
            </a:pPr>
            <a:r>
              <a:rPr b="0" lang="it-IT" sz="5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LoRaWAN</a:t>
            </a:r>
            <a:endParaRPr b="0" lang="it-IT" sz="5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18"/>
          <p:cNvSpPr/>
          <p:nvPr/>
        </p:nvSpPr>
        <p:spPr>
          <a:xfrm>
            <a:off x="6070680" y="3094200"/>
            <a:ext cx="334800" cy="3348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4" name="CustomShape 19"/>
          <p:cNvSpPr/>
          <p:nvPr/>
        </p:nvSpPr>
        <p:spPr>
          <a:xfrm>
            <a:off x="6392160" y="2869560"/>
            <a:ext cx="426888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0.3-50 [kbps]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20"/>
          <p:cNvSpPr/>
          <p:nvPr/>
        </p:nvSpPr>
        <p:spPr>
          <a:xfrm>
            <a:off x="6070680" y="3880800"/>
            <a:ext cx="334800" cy="3348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6" name="CustomShape 21"/>
          <p:cNvSpPr/>
          <p:nvPr/>
        </p:nvSpPr>
        <p:spPr>
          <a:xfrm>
            <a:off x="6392160" y="3656160"/>
            <a:ext cx="426888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topologia a stella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2"/>
          <p:cNvSpPr/>
          <p:nvPr/>
        </p:nvSpPr>
        <p:spPr>
          <a:xfrm>
            <a:off x="6070680" y="4667040"/>
            <a:ext cx="334800" cy="334800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rgbClr val="512508"/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78" name="CustomShape 23"/>
          <p:cNvSpPr/>
          <p:nvPr/>
        </p:nvSpPr>
        <p:spPr>
          <a:xfrm>
            <a:off x="6392160" y="4442400"/>
            <a:ext cx="4268880" cy="7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0640" rIns="170640" tIns="170640" bIns="170640" anchor="ctr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Open source</a:t>
            </a:r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4"/>
          <p:cNvSpPr/>
          <p:nvPr/>
        </p:nvSpPr>
        <p:spPr>
          <a:xfrm>
            <a:off x="3165480" y="2319480"/>
            <a:ext cx="133128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Layer fisico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5"/>
          <p:cNvSpPr/>
          <p:nvPr/>
        </p:nvSpPr>
        <p:spPr>
          <a:xfrm>
            <a:off x="7763760" y="4183920"/>
            <a:ext cx="17625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Protocollo MAC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6"/>
          <p:cNvSpPr/>
          <p:nvPr/>
        </p:nvSpPr>
        <p:spPr>
          <a:xfrm>
            <a:off x="7505280" y="2327760"/>
            <a:ext cx="17625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roid Sans Fallback"/>
              </a:rPr>
              <a:t>Protocollo MAC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6" dur="indefinite" restart="never" nodeType="tmRoot">
          <p:childTnLst>
            <p:seq>
              <p:cTn id="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0" y="6391440"/>
            <a:ext cx="1242000" cy="465480"/>
          </a:xfrm>
          <a:prstGeom prst="rect">
            <a:avLst/>
          </a:prstGeom>
          <a:solidFill>
            <a:srgbClr val="51250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"/>
          <p:cNvSpPr/>
          <p:nvPr/>
        </p:nvSpPr>
        <p:spPr>
          <a:xfrm>
            <a:off x="1243080" y="6391440"/>
            <a:ext cx="2641680" cy="46404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UNIVERSITÀ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DEGLI STUDI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it-IT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 UDINE</a:t>
            </a:r>
            <a:endParaRPr b="0" lang="it-I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832200" y="6391440"/>
            <a:ext cx="8357400" cy="464040"/>
          </a:xfrm>
          <a:prstGeom prst="rect">
            <a:avLst/>
          </a:prstGeom>
          <a:solidFill>
            <a:srgbClr val="7698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"/>
          <p:cNvSpPr/>
          <p:nvPr/>
        </p:nvSpPr>
        <p:spPr>
          <a:xfrm>
            <a:off x="11364840" y="6440400"/>
            <a:ext cx="600840" cy="36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 algn="r"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08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Picture 6" descr=""/>
          <p:cNvPicPr/>
          <p:nvPr/>
        </p:nvPicPr>
        <p:blipFill>
          <a:blip r:embed="rId1"/>
          <a:stretch/>
        </p:blipFill>
        <p:spPr>
          <a:xfrm>
            <a:off x="312840" y="6424560"/>
            <a:ext cx="396000" cy="397440"/>
          </a:xfrm>
          <a:prstGeom prst="rect">
            <a:avLst/>
          </a:prstGeom>
          <a:ln>
            <a:noFill/>
          </a:ln>
        </p:spPr>
      </p:pic>
      <p:sp>
        <p:nvSpPr>
          <p:cNvPr id="187" name="CustomShape 5"/>
          <p:cNvSpPr/>
          <p:nvPr/>
        </p:nvSpPr>
        <p:spPr>
          <a:xfrm>
            <a:off x="201600" y="206280"/>
            <a:ext cx="8565120" cy="64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0" lang="it-IT" sz="3600" spc="-1" strike="noStrike">
                <a:solidFill>
                  <a:srgbClr val="563a03"/>
                </a:solidFill>
                <a:uFill>
                  <a:solidFill>
                    <a:srgbClr val="ffffff"/>
                  </a:solidFill>
                </a:uFill>
                <a:latin typeface="Akzidenz-Grotesk BQ"/>
                <a:ea typeface="Droid Sans Fallback"/>
              </a:rPr>
              <a:t>Tipologia di rete</a:t>
            </a:r>
            <a:endParaRPr b="0" lang="it-I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432000" y="1080000"/>
            <a:ext cx="12193200" cy="514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</TotalTime>
  <Application>LibreOffice/5.2.7.2$Linux_X86_64 LibreOffice_project/20m0$Build-2</Application>
  <Words>378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Enrico</dc:creator>
  <dc:description/>
  <dc:language>it-IT</dc:language>
  <cp:lastModifiedBy/>
  <dcterms:modified xsi:type="dcterms:W3CDTF">2017-10-15T17:24:03Z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Personalizzato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